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74" r:id="rId4"/>
    <p:sldId id="283" r:id="rId5"/>
    <p:sldId id="279" r:id="rId6"/>
    <p:sldId id="284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bernal.SALUDBCS\Documents\ARCHIVOS%202017\Reporte%20Semanal%202017\SEMANA%2011-17\BASE%20FLU%20SEMANA%2011-%2017.xlsx" TargetMode="External"/><Relationship Id="rId1" Type="http://schemas.openxmlformats.org/officeDocument/2006/relationships/image" Target="../media/image7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/>
              <a:t>BCS. CURVA EPIDEMIOLOGICA SEMANAL  DE LA INFLUENZA PERIODO 2016-2017 SEGÚN RESULTADOS</a:t>
            </a:r>
          </a:p>
        </c:rich>
      </c:tx>
      <c:layout>
        <c:manualLayout>
          <c:xMode val="edge"/>
          <c:yMode val="edge"/>
          <c:x val="0.21586670176109923"/>
          <c:y val="0"/>
        </c:manualLayout>
      </c:layout>
      <c:overlay val="1"/>
    </c:title>
    <c:plotArea>
      <c:layout>
        <c:manualLayout>
          <c:layoutTarget val="inner"/>
          <c:xMode val="edge"/>
          <c:yMode val="edge"/>
          <c:x val="5.8712716261020911E-2"/>
          <c:y val="7.4548702245552628E-2"/>
          <c:w val="0.93516898948517069"/>
          <c:h val="0.73972623213764965"/>
        </c:manualLayout>
      </c:layout>
      <c:areaChart>
        <c:grouping val="standard"/>
        <c:ser>
          <c:idx val="0"/>
          <c:order val="0"/>
          <c:tx>
            <c:strRef>
              <c:f>grafica!$D$2</c:f>
              <c:strCache>
                <c:ptCount val="1"/>
                <c:pt idx="0">
                  <c:v>PROB   389</c:v>
                </c:pt>
              </c:strCache>
            </c:strRef>
          </c:tx>
          <c:spPr>
            <a:solidFill>
              <a:srgbClr val="4F81BD">
                <a:alpha val="54000"/>
              </a:srgbClr>
            </a:solidFill>
          </c:spPr>
          <c:cat>
            <c:strRef>
              <c:f>grafica!$C$3:$C$27</c:f>
              <c:strCache>
                <c:ptCount val="25"/>
                <c:pt idx="0">
                  <c:v>0-40</c:v>
                </c:pt>
                <c:pt idx="1">
                  <c:v>0-41</c:v>
                </c:pt>
                <c:pt idx="2">
                  <c:v>0-42</c:v>
                </c:pt>
                <c:pt idx="3">
                  <c:v>0-43</c:v>
                </c:pt>
                <c:pt idx="4">
                  <c:v>0-44</c:v>
                </c:pt>
                <c:pt idx="5">
                  <c:v>0-45</c:v>
                </c:pt>
                <c:pt idx="6">
                  <c:v>0-46</c:v>
                </c:pt>
                <c:pt idx="7">
                  <c:v>0-47</c:v>
                </c:pt>
                <c:pt idx="8">
                  <c:v>0-48</c:v>
                </c:pt>
                <c:pt idx="9">
                  <c:v>0-49</c:v>
                </c:pt>
                <c:pt idx="10">
                  <c:v>0-50</c:v>
                </c:pt>
                <c:pt idx="11">
                  <c:v>0-51</c:v>
                </c:pt>
                <c:pt idx="12">
                  <c:v>0-52</c:v>
                </c:pt>
                <c:pt idx="13">
                  <c:v>0-01</c:v>
                </c:pt>
                <c:pt idx="14">
                  <c:v>0-02</c:v>
                </c:pt>
                <c:pt idx="15">
                  <c:v>0-03</c:v>
                </c:pt>
                <c:pt idx="16">
                  <c:v>0-04</c:v>
                </c:pt>
                <c:pt idx="17">
                  <c:v>0-05</c:v>
                </c:pt>
                <c:pt idx="18">
                  <c:v>0-06</c:v>
                </c:pt>
                <c:pt idx="19">
                  <c:v>0-07</c:v>
                </c:pt>
                <c:pt idx="20">
                  <c:v>0-08</c:v>
                </c:pt>
                <c:pt idx="21">
                  <c:v>0-09</c:v>
                </c:pt>
                <c:pt idx="22">
                  <c:v>0-10</c:v>
                </c:pt>
                <c:pt idx="23">
                  <c:v>0-11</c:v>
                </c:pt>
                <c:pt idx="24">
                  <c:v>0-12</c:v>
                </c:pt>
              </c:strCache>
            </c:strRef>
          </c:cat>
          <c:val>
            <c:numRef>
              <c:f>grafica!$D$3:$D$27</c:f>
              <c:numCache>
                <c:formatCode>General</c:formatCode>
                <c:ptCount val="25"/>
                <c:pt idx="0">
                  <c:v>4</c:v>
                </c:pt>
                <c:pt idx="1">
                  <c:v>13</c:v>
                </c:pt>
                <c:pt idx="2">
                  <c:v>15</c:v>
                </c:pt>
                <c:pt idx="3">
                  <c:v>9</c:v>
                </c:pt>
                <c:pt idx="4">
                  <c:v>3</c:v>
                </c:pt>
                <c:pt idx="5">
                  <c:v>12</c:v>
                </c:pt>
                <c:pt idx="6">
                  <c:v>4</c:v>
                </c:pt>
                <c:pt idx="7">
                  <c:v>8</c:v>
                </c:pt>
                <c:pt idx="8">
                  <c:v>9</c:v>
                </c:pt>
                <c:pt idx="9">
                  <c:v>9</c:v>
                </c:pt>
                <c:pt idx="10">
                  <c:v>7</c:v>
                </c:pt>
                <c:pt idx="11">
                  <c:v>8</c:v>
                </c:pt>
                <c:pt idx="12">
                  <c:v>4</c:v>
                </c:pt>
                <c:pt idx="13">
                  <c:v>14</c:v>
                </c:pt>
                <c:pt idx="14">
                  <c:v>9</c:v>
                </c:pt>
                <c:pt idx="15">
                  <c:v>17</c:v>
                </c:pt>
                <c:pt idx="16">
                  <c:v>26</c:v>
                </c:pt>
                <c:pt idx="17">
                  <c:v>19</c:v>
                </c:pt>
                <c:pt idx="18">
                  <c:v>29</c:v>
                </c:pt>
                <c:pt idx="19">
                  <c:v>26</c:v>
                </c:pt>
                <c:pt idx="20">
                  <c:v>35</c:v>
                </c:pt>
                <c:pt idx="21">
                  <c:v>41</c:v>
                </c:pt>
                <c:pt idx="22">
                  <c:v>37</c:v>
                </c:pt>
                <c:pt idx="23">
                  <c:v>24</c:v>
                </c:pt>
                <c:pt idx="24">
                  <c:v>7</c:v>
                </c:pt>
              </c:numCache>
            </c:numRef>
          </c:val>
        </c:ser>
        <c:axId val="67298816"/>
        <c:axId val="67300736"/>
      </c:areaChart>
      <c:lineChart>
        <c:grouping val="standard"/>
        <c:ser>
          <c:idx val="1"/>
          <c:order val="1"/>
          <c:tx>
            <c:strRef>
              <c:f>grafica!$E$2</c:f>
              <c:strCache>
                <c:ptCount val="1"/>
                <c:pt idx="0">
                  <c:v>CONF 67</c:v>
                </c:pt>
              </c:strCache>
            </c:strRef>
          </c:tx>
          <c:marker>
            <c:symbol val="none"/>
          </c:marker>
          <c:dLbls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</c:spPr>
            <c:txPr>
              <a:bodyPr/>
              <a:lstStyle/>
              <a:p>
                <a:pPr>
                  <a:defRPr sz="800"/>
                </a:pPr>
                <a:endParaRPr lang="es-MX"/>
              </a:p>
            </c:txPr>
            <c:dLblPos val="t"/>
            <c:showVal val="1"/>
          </c:dLbls>
          <c:cat>
            <c:strRef>
              <c:f>grafica!$C$3:$C$27</c:f>
              <c:strCache>
                <c:ptCount val="25"/>
                <c:pt idx="0">
                  <c:v>0-40</c:v>
                </c:pt>
                <c:pt idx="1">
                  <c:v>0-41</c:v>
                </c:pt>
                <c:pt idx="2">
                  <c:v>0-42</c:v>
                </c:pt>
                <c:pt idx="3">
                  <c:v>0-43</c:v>
                </c:pt>
                <c:pt idx="4">
                  <c:v>0-44</c:v>
                </c:pt>
                <c:pt idx="5">
                  <c:v>0-45</c:v>
                </c:pt>
                <c:pt idx="6">
                  <c:v>0-46</c:v>
                </c:pt>
                <c:pt idx="7">
                  <c:v>0-47</c:v>
                </c:pt>
                <c:pt idx="8">
                  <c:v>0-48</c:v>
                </c:pt>
                <c:pt idx="9">
                  <c:v>0-49</c:v>
                </c:pt>
                <c:pt idx="10">
                  <c:v>0-50</c:v>
                </c:pt>
                <c:pt idx="11">
                  <c:v>0-51</c:v>
                </c:pt>
                <c:pt idx="12">
                  <c:v>0-52</c:v>
                </c:pt>
                <c:pt idx="13">
                  <c:v>0-01</c:v>
                </c:pt>
                <c:pt idx="14">
                  <c:v>0-02</c:v>
                </c:pt>
                <c:pt idx="15">
                  <c:v>0-03</c:v>
                </c:pt>
                <c:pt idx="16">
                  <c:v>0-04</c:v>
                </c:pt>
                <c:pt idx="17">
                  <c:v>0-05</c:v>
                </c:pt>
                <c:pt idx="18">
                  <c:v>0-06</c:v>
                </c:pt>
                <c:pt idx="19">
                  <c:v>0-07</c:v>
                </c:pt>
                <c:pt idx="20">
                  <c:v>0-08</c:v>
                </c:pt>
                <c:pt idx="21">
                  <c:v>0-09</c:v>
                </c:pt>
                <c:pt idx="22">
                  <c:v>0-10</c:v>
                </c:pt>
                <c:pt idx="23">
                  <c:v>0-11</c:v>
                </c:pt>
                <c:pt idx="24">
                  <c:v>0-12</c:v>
                </c:pt>
              </c:strCache>
            </c:strRef>
          </c:cat>
          <c:val>
            <c:numRef>
              <c:f>grafica!$E$3:$E$27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3</c:v>
                </c:pt>
                <c:pt idx="15">
                  <c:v>5</c:v>
                </c:pt>
                <c:pt idx="16">
                  <c:v>3</c:v>
                </c:pt>
                <c:pt idx="17">
                  <c:v>2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11</c:v>
                </c:pt>
                <c:pt idx="22">
                  <c:v>8</c:v>
                </c:pt>
                <c:pt idx="23">
                  <c:v>4</c:v>
                </c:pt>
                <c:pt idx="24">
                  <c:v>4</c:v>
                </c:pt>
              </c:numCache>
            </c:numRef>
          </c:val>
        </c:ser>
        <c:marker val="1"/>
        <c:axId val="67298816"/>
        <c:axId val="67300736"/>
      </c:lineChart>
      <c:catAx>
        <c:axId val="672988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SEMANAS</a:t>
                </a:r>
              </a:p>
            </c:rich>
          </c:tx>
          <c:layout/>
        </c:title>
        <c:tickLblPos val="nextTo"/>
        <c:crossAx val="67300736"/>
        <c:crosses val="autoZero"/>
        <c:auto val="1"/>
        <c:lblAlgn val="ctr"/>
        <c:lblOffset val="100"/>
      </c:catAx>
      <c:valAx>
        <c:axId val="67300736"/>
        <c:scaling>
          <c:orientation val="minMax"/>
        </c:scaling>
        <c:axPos val="l"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/>
        </c:title>
        <c:numFmt formatCode="General" sourceLinked="1"/>
        <c:tickLblPos val="nextTo"/>
        <c:crossAx val="672988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677923741433025"/>
          <c:y val="0.39415038790239243"/>
          <c:w val="0.20800147214070575"/>
          <c:h val="0.20447142023913678"/>
        </c:manualLayout>
      </c:layout>
    </c:legend>
    <c:plotVisOnly val="1"/>
    <c:dispBlanksAs val="gap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package" Target="../embeddings/Microsoft_Excel_Worksheet3.xlsx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 fontScale="90000"/>
          </a:bodyPr>
          <a:lstStyle/>
          <a:p>
            <a:r>
              <a:rPr lang="es-MX" sz="3200" dirty="0" smtClean="0"/>
              <a:t>B.C.S.  PANORAMA EPIDEMIOLOGICO DE LA SEMANA 11-2017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2924944"/>
            <a:ext cx="6400800" cy="1752600"/>
          </a:xfrm>
        </p:spPr>
        <p:txBody>
          <a:bodyPr>
            <a:normAutofit/>
          </a:bodyPr>
          <a:lstStyle/>
          <a:p>
            <a:r>
              <a:rPr lang="es-MX" sz="2400" dirty="0" smtClean="0"/>
              <a:t>MORBILIDAD GENERAL, INFLUENZA PERIODO INVERNAL  2016-2017 </a:t>
            </a:r>
            <a:endParaRPr lang="es-MX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SSA</a:t>
            </a:r>
          </a:p>
          <a:p>
            <a:r>
              <a:rPr lang="es-MX" sz="1000" dirty="0" smtClean="0"/>
              <a:t>CORTE DE INFORMACION AL  31 - 03 -2017   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8184" y="332656"/>
            <a:ext cx="2102946" cy="1078903"/>
          </a:xfrm>
          <a:prstGeom prst="rect">
            <a:avLst/>
          </a:prstGeom>
        </p:spPr>
      </p:pic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331640" y="1628800"/>
          <a:ext cx="6408712" cy="5040560"/>
        </p:xfrm>
        <a:graphic>
          <a:graphicData uri="http://schemas.openxmlformats.org/presentationml/2006/ole">
            <p:oleObj spid="_x0000_s4104" name="Hoja de cálculo" r:id="rId5" imgW="5543640" imgH="755323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611560" y="2417763"/>
          <a:ext cx="8280920" cy="3243485"/>
        </p:xfrm>
        <a:graphic>
          <a:graphicData uri="http://schemas.openxmlformats.org/presentationml/2006/ole">
            <p:oleObj spid="_x0000_s5126" name="Hoja de cálculo" r:id="rId5" imgW="9220230" imgH="3057525" progId="Excel.Sheet.12">
              <p:embed/>
            </p:oleObj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267744" y="1628800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INCIDENCIA  ESTATAL DE  LA INFLUENZA PERIODO 2016-2017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6084168" y="2852936"/>
            <a:ext cx="792088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2017</a:t>
            </a:r>
            <a:endParaRPr lang="es-MX" sz="1200" dirty="0"/>
          </a:p>
        </p:txBody>
      </p:sp>
      <p:graphicFrame>
        <p:nvGraphicFramePr>
          <p:cNvPr id="6" name="1 Gráfico"/>
          <p:cNvGraphicFramePr/>
          <p:nvPr/>
        </p:nvGraphicFramePr>
        <p:xfrm>
          <a:off x="395536" y="1844824"/>
          <a:ext cx="8352928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2699792" y="2924944"/>
            <a:ext cx="720080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2016</a:t>
            </a:r>
            <a:endParaRPr lang="es-MX" sz="1200" dirty="0"/>
          </a:p>
        </p:txBody>
      </p:sp>
      <p:cxnSp>
        <p:nvCxnSpPr>
          <p:cNvPr id="12" name="11 Conector recto"/>
          <p:cNvCxnSpPr/>
          <p:nvPr/>
        </p:nvCxnSpPr>
        <p:spPr>
          <a:xfrm flipV="1">
            <a:off x="4932040" y="2132856"/>
            <a:ext cx="0" cy="3240360"/>
          </a:xfrm>
          <a:prstGeom prst="line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9624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1187624" y="1484784"/>
            <a:ext cx="62646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 smtClean="0"/>
              <a:t>BCS. SISTEMA CENTINELA DE LA INFLUENZA: REPORTE DE RED NEGATIVA USMI</a:t>
            </a:r>
            <a:endParaRPr lang="es-MX" sz="1100" dirty="0"/>
          </a:p>
          <a:p>
            <a:pPr algn="ctr"/>
            <a:endParaRPr lang="es-MX" sz="1100" dirty="0" smtClean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395536" y="2160588"/>
          <a:ext cx="8280920" cy="3572668"/>
        </p:xfrm>
        <a:graphic>
          <a:graphicData uri="http://schemas.openxmlformats.org/presentationml/2006/ole">
            <p:oleObj spid="_x0000_s21506" name="Hoja de cálculo" r:id="rId5" imgW="9629820" imgH="4009935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76083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339752" y="1556792"/>
            <a:ext cx="3816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REPORTE NACIONAL DE INFLUENZA</a:t>
            </a:r>
            <a:endParaRPr lang="es-MX" sz="12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7012" t="12322" r="21379" b="13195"/>
          <a:stretch/>
        </p:blipFill>
        <p:spPr bwMode="auto">
          <a:xfrm>
            <a:off x="755576" y="1912095"/>
            <a:ext cx="7416824" cy="4733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8421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89</Words>
  <Application>Microsoft Office PowerPoint</Application>
  <PresentationFormat>Presentación en pantalla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Tema de Office</vt:lpstr>
      <vt:lpstr>Hoja de cálculo</vt:lpstr>
      <vt:lpstr>B.C.S.  PANORAMA EPIDEMIOLOGICO DE LA SEMANA 11-2017</vt:lpstr>
      <vt:lpstr>MORBILIDAD GENERAL </vt:lpstr>
      <vt:lpstr>Diapositiva 3</vt:lpstr>
      <vt:lpstr>Diapositiva 4</vt:lpstr>
      <vt:lpstr>Diapositiva 5</vt:lpstr>
      <vt:lpstr>Diapositiva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182</cp:revision>
  <dcterms:created xsi:type="dcterms:W3CDTF">2014-01-30T02:50:58Z</dcterms:created>
  <dcterms:modified xsi:type="dcterms:W3CDTF">2017-04-07T18:19:20Z</dcterms:modified>
</cp:coreProperties>
</file>