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74" r:id="rId4"/>
    <p:sldId id="283" r:id="rId5"/>
    <p:sldId id="279" r:id="rId6"/>
    <p:sldId id="284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bernal.SALUDBCS\Documents\ARCHIVOS%202017\Reporte%20Semanal%202017\semana%2012-17\base%20flu%2006-04-2017.xlsx" TargetMode="External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200"/>
              <a:t>BCS. CURVA EPIDEMICA SEMANAL DE LA INFLUENZA, SEGÚN RESULTADOS PERIODO 2016-2017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5916951256623738E-2"/>
          <c:y val="0.13941026859439773"/>
          <c:w val="0.92949120982518763"/>
          <c:h val="0.72917505103528812"/>
        </c:manualLayout>
      </c:layout>
      <c:lineChart>
        <c:grouping val="standard"/>
        <c:ser>
          <c:idx val="0"/>
          <c:order val="0"/>
          <c:tx>
            <c:strRef>
              <c:f>grafica!$E$2</c:f>
              <c:strCache>
                <c:ptCount val="1"/>
                <c:pt idx="0">
                  <c:v>PROB 427</c:v>
                </c:pt>
              </c:strCache>
            </c:strRef>
          </c:tx>
          <c:marker>
            <c:symbol val="none"/>
          </c:marker>
          <c:cat>
            <c:strRef>
              <c:f>grafica!$D$3:$D$29</c:f>
              <c:strCache>
                <c:ptCount val="27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  <c:pt idx="20">
                  <c:v>0-08</c:v>
                </c:pt>
                <c:pt idx="21">
                  <c:v>0-09</c:v>
                </c:pt>
                <c:pt idx="22">
                  <c:v>0-10</c:v>
                </c:pt>
                <c:pt idx="23">
                  <c:v>0-11</c:v>
                </c:pt>
                <c:pt idx="24">
                  <c:v>0-12</c:v>
                </c:pt>
                <c:pt idx="25">
                  <c:v>0-13</c:v>
                </c:pt>
                <c:pt idx="26">
                  <c:v>0-14</c:v>
                </c:pt>
              </c:strCache>
            </c:strRef>
          </c:cat>
          <c:val>
            <c:numRef>
              <c:f>grafica!$E$3:$E$29</c:f>
              <c:numCache>
                <c:formatCode>General</c:formatCode>
                <c:ptCount val="27"/>
                <c:pt idx="0">
                  <c:v>4</c:v>
                </c:pt>
                <c:pt idx="1">
                  <c:v>13</c:v>
                </c:pt>
                <c:pt idx="2">
                  <c:v>15</c:v>
                </c:pt>
                <c:pt idx="3">
                  <c:v>9</c:v>
                </c:pt>
                <c:pt idx="4">
                  <c:v>3</c:v>
                </c:pt>
                <c:pt idx="5">
                  <c:v>12</c:v>
                </c:pt>
                <c:pt idx="6">
                  <c:v>4</c:v>
                </c:pt>
                <c:pt idx="7">
                  <c:v>8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8</c:v>
                </c:pt>
                <c:pt idx="12">
                  <c:v>4</c:v>
                </c:pt>
                <c:pt idx="13">
                  <c:v>14</c:v>
                </c:pt>
                <c:pt idx="14">
                  <c:v>9</c:v>
                </c:pt>
                <c:pt idx="15">
                  <c:v>17</c:v>
                </c:pt>
                <c:pt idx="16">
                  <c:v>26</c:v>
                </c:pt>
                <c:pt idx="17">
                  <c:v>17</c:v>
                </c:pt>
                <c:pt idx="18">
                  <c:v>27</c:v>
                </c:pt>
                <c:pt idx="19">
                  <c:v>25</c:v>
                </c:pt>
                <c:pt idx="20">
                  <c:v>30</c:v>
                </c:pt>
                <c:pt idx="21">
                  <c:v>38</c:v>
                </c:pt>
                <c:pt idx="22">
                  <c:v>41</c:v>
                </c:pt>
                <c:pt idx="23">
                  <c:v>30</c:v>
                </c:pt>
                <c:pt idx="24">
                  <c:v>32</c:v>
                </c:pt>
                <c:pt idx="25">
                  <c:v>15</c:v>
                </c:pt>
                <c:pt idx="26">
                  <c:v>2</c:v>
                </c:pt>
              </c:numCache>
            </c:numRef>
          </c:val>
        </c:ser>
        <c:ser>
          <c:idx val="1"/>
          <c:order val="1"/>
          <c:tx>
            <c:strRef>
              <c:f>grafica!$F$2</c:f>
              <c:strCache>
                <c:ptCount val="1"/>
                <c:pt idx="0">
                  <c:v>CONF 71</c:v>
                </c:pt>
              </c:strCache>
            </c:strRef>
          </c:tx>
          <c:marker>
            <c:symbol val="none"/>
          </c:marker>
          <c:cat>
            <c:strRef>
              <c:f>grafica!$D$3:$D$29</c:f>
              <c:strCache>
                <c:ptCount val="27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  <c:pt idx="20">
                  <c:v>0-08</c:v>
                </c:pt>
                <c:pt idx="21">
                  <c:v>0-09</c:v>
                </c:pt>
                <c:pt idx="22">
                  <c:v>0-10</c:v>
                </c:pt>
                <c:pt idx="23">
                  <c:v>0-11</c:v>
                </c:pt>
                <c:pt idx="24">
                  <c:v>0-12</c:v>
                </c:pt>
                <c:pt idx="25">
                  <c:v>0-13</c:v>
                </c:pt>
                <c:pt idx="26">
                  <c:v>0-14</c:v>
                </c:pt>
              </c:strCache>
            </c:strRef>
          </c:cat>
          <c:val>
            <c:numRef>
              <c:f>grafica!$F$3:$F$29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3</c:v>
                </c:pt>
                <c:pt idx="15">
                  <c:v>5</c:v>
                </c:pt>
                <c:pt idx="16">
                  <c:v>3</c:v>
                </c:pt>
                <c:pt idx="17">
                  <c:v>1</c:v>
                </c:pt>
                <c:pt idx="18">
                  <c:v>7</c:v>
                </c:pt>
                <c:pt idx="19">
                  <c:v>6</c:v>
                </c:pt>
                <c:pt idx="20">
                  <c:v>12</c:v>
                </c:pt>
                <c:pt idx="21">
                  <c:v>13</c:v>
                </c:pt>
                <c:pt idx="22">
                  <c:v>12</c:v>
                </c:pt>
                <c:pt idx="23">
                  <c:v>5</c:v>
                </c:pt>
                <c:pt idx="24">
                  <c:v>5</c:v>
                </c:pt>
                <c:pt idx="25">
                  <c:v>0</c:v>
                </c:pt>
                <c:pt idx="26">
                  <c:v>0</c:v>
                </c:pt>
              </c:numCache>
            </c:numRef>
          </c:val>
        </c:ser>
        <c:marker val="1"/>
        <c:axId val="59569664"/>
        <c:axId val="59571584"/>
      </c:lineChart>
      <c:catAx>
        <c:axId val="595696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 periodo 2016-2017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59571584"/>
        <c:crosses val="autoZero"/>
        <c:auto val="1"/>
        <c:lblAlgn val="ctr"/>
        <c:lblOffset val="100"/>
      </c:catAx>
      <c:valAx>
        <c:axId val="59571584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/>
        </c:title>
        <c:numFmt formatCode="General" sourceLinked="1"/>
        <c:tickLblPos val="nextTo"/>
        <c:crossAx val="595696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2961755133928278"/>
          <c:y val="0.43943095654709835"/>
          <c:w val="0.11430322798667432"/>
          <c:h val="0.16743438320210016"/>
        </c:manualLayout>
      </c:layout>
      <c:spPr>
        <a:blipFill>
          <a:blip xmlns:r="http://schemas.openxmlformats.org/officeDocument/2006/relationships" r:embed="rId1"/>
          <a:tile tx="0" ty="0" sx="100000" sy="100000" flip="none" algn="tl"/>
        </a:blipFill>
      </c:spPr>
    </c:legend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s-MX" sz="3200" dirty="0" smtClean="0"/>
              <a:t>B.C.S.  PANORAMA EPIDEMIOLOGICO DE LA SEMANA 12-2017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924944"/>
            <a:ext cx="6400800" cy="17526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MORBILIDAD GENERAL, INFLUENZA PERIODO INVERNAL  2016-2017 </a:t>
            </a:r>
            <a:endParaRPr lang="es-MX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SSA</a:t>
            </a:r>
          </a:p>
          <a:p>
            <a:r>
              <a:rPr lang="es-MX" sz="1000" dirty="0" smtClean="0"/>
              <a:t>CORTE DE INFORMACION AL  07 - 04 -2017   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1914064" cy="119939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76672"/>
            <a:ext cx="1886922" cy="9680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39552" y="1844824"/>
          <a:ext cx="7272808" cy="4464496"/>
        </p:xfrm>
        <a:graphic>
          <a:graphicData uri="http://schemas.openxmlformats.org/presentationml/2006/ole">
            <p:oleObj spid="_x0000_s4105" name="Hoja de cálculo" r:id="rId5" imgW="7220070" imgH="697230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2267744" y="1628800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INCIDENCIA  ESTATAL DE  LA INFLUENZA PERIODO 2016-2017</a:t>
            </a:r>
            <a:endParaRPr lang="es-MX" sz="1200" dirty="0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51520" y="2084332"/>
          <a:ext cx="8712968" cy="3792940"/>
        </p:xfrm>
        <a:graphic>
          <a:graphicData uri="http://schemas.openxmlformats.org/presentationml/2006/ole">
            <p:oleObj spid="_x0000_s5127" name="Hoja de cálculo" r:id="rId5" imgW="8991540" imgH="286693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620688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1" y="549897"/>
            <a:ext cx="1955501" cy="1078903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6084168" y="2852936"/>
            <a:ext cx="792088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2017</a:t>
            </a:r>
            <a:endParaRPr lang="es-MX" sz="1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699792" y="2924944"/>
            <a:ext cx="720080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2016</a:t>
            </a:r>
            <a:endParaRPr lang="es-MX" sz="1200" dirty="0"/>
          </a:p>
        </p:txBody>
      </p:sp>
      <p:graphicFrame>
        <p:nvGraphicFramePr>
          <p:cNvPr id="9" name="1 Gráfico"/>
          <p:cNvGraphicFramePr/>
          <p:nvPr/>
        </p:nvGraphicFramePr>
        <p:xfrm>
          <a:off x="251520" y="1844824"/>
          <a:ext cx="856895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3" name="12 Conector recto"/>
          <p:cNvCxnSpPr/>
          <p:nvPr/>
        </p:nvCxnSpPr>
        <p:spPr>
          <a:xfrm flipV="1">
            <a:off x="4644008" y="2420888"/>
            <a:ext cx="0" cy="3240360"/>
          </a:xfrm>
          <a:prstGeom prst="line">
            <a:avLst/>
          </a:prstGeom>
          <a:ln w="38100" cmpd="sng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9624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1187624" y="1484784"/>
            <a:ext cx="62646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/>
              <a:t>BCS. SISTEMA CENTINELA DE LA INFLUENZA: REPORTE DE RED NEGATIVA USMI</a:t>
            </a:r>
            <a:endParaRPr lang="es-MX" sz="1100" dirty="0"/>
          </a:p>
          <a:p>
            <a:pPr algn="ctr"/>
            <a:endParaRPr lang="es-MX" sz="1100" dirty="0" smtClean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043608" y="2252663"/>
          <a:ext cx="7344816" cy="3408585"/>
        </p:xfrm>
        <a:graphic>
          <a:graphicData uri="http://schemas.openxmlformats.org/presentationml/2006/ole">
            <p:oleObj spid="_x0000_s21506" name="Hoja de cálculo" r:id="rId5" imgW="9896580" imgH="381961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608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835696" y="1700808"/>
            <a:ext cx="5040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REPORTE NACIONAL DE INFLUENZA SEGÚN PERIODOS COMPARATIVOS</a:t>
            </a:r>
            <a:endParaRPr lang="es-MX" sz="1200" dirty="0"/>
          </a:p>
        </p:txBody>
      </p:sp>
      <p:pic>
        <p:nvPicPr>
          <p:cNvPr id="6" name="5 Imagen"/>
          <p:cNvPicPr/>
          <p:nvPr/>
        </p:nvPicPr>
        <p:blipFill rotWithShape="1">
          <a:blip r:embed="rId4" cstate="print"/>
          <a:srcRect l="6454" t="14131" r="25268" b="46739"/>
          <a:stretch/>
        </p:blipFill>
        <p:spPr bwMode="auto">
          <a:xfrm>
            <a:off x="2123728" y="1988840"/>
            <a:ext cx="4608512" cy="1371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lc="http://schemas.openxmlformats.org/drawingml/2006/lockedCanvas" xmlns:a14="http://schemas.microsoft.com/office/drawing/2010/main"/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5" cstate="print"/>
          <a:srcRect l="5266" t="14131" r="25438" b="47011"/>
          <a:stretch/>
        </p:blipFill>
        <p:spPr bwMode="auto">
          <a:xfrm>
            <a:off x="2339752" y="4149080"/>
            <a:ext cx="3886200" cy="13620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lc="http://schemas.openxmlformats.org/drawingml/2006/lockedCanvas"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xmlns="" val="30842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95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Hoja de cálculo</vt:lpstr>
      <vt:lpstr>B.C.S.  PANORAMA EPIDEMIOLOGICO DE LA SEMANA 12-2017</vt:lpstr>
      <vt:lpstr>MORBILIDAD GENERAL </vt:lpstr>
      <vt:lpstr>Diapositiva 3</vt:lpstr>
      <vt:lpstr>Diapositiva 4</vt:lpstr>
      <vt:lpstr>Diapositiva 5</vt:lpstr>
      <vt:lpstr>Diapositiva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187</cp:revision>
  <dcterms:created xsi:type="dcterms:W3CDTF">2014-01-30T02:50:58Z</dcterms:created>
  <dcterms:modified xsi:type="dcterms:W3CDTF">2017-04-07T18:19:45Z</dcterms:modified>
</cp:coreProperties>
</file>